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51" r:id="rId1"/>
  </p:sldMasterIdLst>
  <p:notesMasterIdLst>
    <p:notesMasterId r:id="rId15"/>
  </p:notesMasterIdLst>
  <p:handoutMasterIdLst>
    <p:handoutMasterId r:id="rId16"/>
  </p:handoutMasterIdLst>
  <p:sldIdLst>
    <p:sldId id="256" r:id="rId2"/>
    <p:sldId id="364" r:id="rId3"/>
    <p:sldId id="1328" r:id="rId4"/>
    <p:sldId id="1244" r:id="rId5"/>
    <p:sldId id="1262" r:id="rId6"/>
    <p:sldId id="584" r:id="rId7"/>
    <p:sldId id="1329" r:id="rId8"/>
    <p:sldId id="550" r:id="rId9"/>
    <p:sldId id="1376" r:id="rId10"/>
    <p:sldId id="1373" r:id="rId11"/>
    <p:sldId id="1379" r:id="rId12"/>
    <p:sldId id="546" r:id="rId13"/>
    <p:sldId id="1378" r:id="rId14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820000"/>
    <a:srgbClr val="5D4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4386" autoAdjust="0"/>
  </p:normalViewPr>
  <p:slideViewPr>
    <p:cSldViewPr showGuides="1">
      <p:cViewPr varScale="1">
        <p:scale>
          <a:sx n="110" d="100"/>
          <a:sy n="110" d="100"/>
        </p:scale>
        <p:origin x="13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2978035844831"/>
          <c:y val="3.0720307871483912E-2"/>
          <c:w val="0.87139494153912056"/>
          <c:h val="0.720534757189686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Sheet1!$B$2:$B$21</c:f>
              <c:numCache>
                <c:formatCode>_(* #,##0_);_(* \(#,##0\);_(* "-"??_);_(@_)</c:formatCode>
                <c:ptCount val="20"/>
                <c:pt idx="0">
                  <c:v>381</c:v>
                </c:pt>
                <c:pt idx="1">
                  <c:v>485</c:v>
                </c:pt>
                <c:pt idx="2">
                  <c:v>521</c:v>
                </c:pt>
                <c:pt idx="3">
                  <c:v>511</c:v>
                </c:pt>
                <c:pt idx="4">
                  <c:v>551</c:v>
                </c:pt>
                <c:pt idx="5">
                  <c:v>338</c:v>
                </c:pt>
                <c:pt idx="6">
                  <c:v>260</c:v>
                </c:pt>
                <c:pt idx="7">
                  <c:v>156</c:v>
                </c:pt>
                <c:pt idx="8">
                  <c:v>136</c:v>
                </c:pt>
                <c:pt idx="9">
                  <c:v>135</c:v>
                </c:pt>
                <c:pt idx="10">
                  <c:v>148</c:v>
                </c:pt>
                <c:pt idx="11">
                  <c:v>217</c:v>
                </c:pt>
                <c:pt idx="12">
                  <c:v>255</c:v>
                </c:pt>
                <c:pt idx="13">
                  <c:v>291</c:v>
                </c:pt>
                <c:pt idx="14">
                  <c:v>319</c:v>
                </c:pt>
                <c:pt idx="15">
                  <c:v>381</c:v>
                </c:pt>
                <c:pt idx="16">
                  <c:v>375</c:v>
                </c:pt>
                <c:pt idx="17">
                  <c:v>409</c:v>
                </c:pt>
                <c:pt idx="18" formatCode="General">
                  <c:v>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CA-4FB1-928D-DF123FD57A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Q1-Q2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Sheet1!$C$2:$C$21</c:f>
              <c:numCache>
                <c:formatCode>_(* #,##0_);_(* \(#,##0\);_(* "-"??_);_(@_)</c:formatCode>
                <c:ptCount val="20"/>
                <c:pt idx="0">
                  <c:v>191</c:v>
                </c:pt>
                <c:pt idx="1">
                  <c:v>261</c:v>
                </c:pt>
                <c:pt idx="2">
                  <c:v>253</c:v>
                </c:pt>
                <c:pt idx="3">
                  <c:v>277</c:v>
                </c:pt>
                <c:pt idx="4">
                  <c:v>316</c:v>
                </c:pt>
                <c:pt idx="5">
                  <c:v>206</c:v>
                </c:pt>
                <c:pt idx="6">
                  <c:v>109</c:v>
                </c:pt>
                <c:pt idx="7">
                  <c:v>96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115</c:v>
                </c:pt>
                <c:pt idx="12">
                  <c:v>139</c:v>
                </c:pt>
                <c:pt idx="13">
                  <c:v>161</c:v>
                </c:pt>
                <c:pt idx="14">
                  <c:v>157</c:v>
                </c:pt>
                <c:pt idx="15">
                  <c:v>203</c:v>
                </c:pt>
                <c:pt idx="16">
                  <c:v>195</c:v>
                </c:pt>
                <c:pt idx="17">
                  <c:v>178</c:v>
                </c:pt>
                <c:pt idx="18">
                  <c:v>243</c:v>
                </c:pt>
                <c:pt idx="19" formatCode="General">
                  <c:v>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CA-4FB1-928D-DF123FD57A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Avg 2004-7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Sheet1!$D$2:$D$21</c:f>
              <c:numCache>
                <c:formatCode>_(* #,##0_);_(* \(#,##0\);_(* "-"??_);_(@_)</c:formatCode>
                <c:ptCount val="20"/>
                <c:pt idx="1">
                  <c:v>517</c:v>
                </c:pt>
                <c:pt idx="2">
                  <c:v>517</c:v>
                </c:pt>
                <c:pt idx="3">
                  <c:v>517</c:v>
                </c:pt>
                <c:pt idx="4">
                  <c:v>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CA-4FB1-928D-DF123FD57A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Avg 2010-13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  <c:pt idx="7" formatCode="_(* #,##0_);_(* \(#,##0\);_(* &quot;-&quot;??_);_(@_)">
                  <c:v>143.75</c:v>
                </c:pt>
                <c:pt idx="8" formatCode="_(* #,##0_);_(* \(#,##0\);_(* &quot;-&quot;??_);_(@_)">
                  <c:v>143.75</c:v>
                </c:pt>
                <c:pt idx="9" formatCode="_(* #,##0_);_(* \(#,##0\);_(* &quot;-&quot;??_);_(@_)">
                  <c:v>143.75</c:v>
                </c:pt>
                <c:pt idx="10" formatCode="_(* #,##0_);_(* \(#,##0\);_(* &quot;-&quot;??_);_(@_)">
                  <c:v>143.75</c:v>
                </c:pt>
                <c:pt idx="11" formatCode="_(* #,##0_);_(* \(#,##0\);_(* &quot;-&quot;??_);_(@_)">
                  <c:v>143.75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1CA-4FB1-928D-DF123FD57A6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Avg 2018-21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Sheet1!$F$2:$F$21</c:f>
              <c:numCache>
                <c:formatCode>General</c:formatCode>
                <c:ptCount val="20"/>
                <c:pt idx="15" formatCode="_(* #,##0_);_(* \(#,##0\);_(* &quot;-&quot;??_);_(@_)">
                  <c:v>399.25</c:v>
                </c:pt>
                <c:pt idx="16" formatCode="_(* #,##0_);_(* \(#,##0\);_(* &quot;-&quot;??_);_(@_)">
                  <c:v>399.25</c:v>
                </c:pt>
                <c:pt idx="17" formatCode="_(* #,##0_);_(* \(#,##0\);_(* &quot;-&quot;??_);_(@_)">
                  <c:v>399.25</c:v>
                </c:pt>
                <c:pt idx="18" formatCode="_(* #,##0_);_(* \(#,##0\);_(* &quot;-&quot;??_);_(@_)">
                  <c:v>399.25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1CA-4FB1-928D-DF123FD57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9889232"/>
        <c:axId val="599890216"/>
      </c:lineChart>
      <c:catAx>
        <c:axId val="59988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354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890216"/>
        <c:crosses val="autoZero"/>
        <c:auto val="1"/>
        <c:lblAlgn val="ctr"/>
        <c:lblOffset val="100"/>
        <c:noMultiLvlLbl val="0"/>
      </c:catAx>
      <c:valAx>
        <c:axId val="59989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Boats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88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 Boats 26+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Sheet1!$B$2:$B$22</c:f>
              <c:numCache>
                <c:formatCode>_(* #,##0_);_(* \(#,##0\);_(* "-"??_);_(@_)</c:formatCode>
                <c:ptCount val="21"/>
                <c:pt idx="0">
                  <c:v>23552</c:v>
                </c:pt>
                <c:pt idx="1">
                  <c:v>23576</c:v>
                </c:pt>
                <c:pt idx="2">
                  <c:v>23595</c:v>
                </c:pt>
                <c:pt idx="3">
                  <c:v>24146</c:v>
                </c:pt>
                <c:pt idx="4">
                  <c:v>23676</c:v>
                </c:pt>
                <c:pt idx="5">
                  <c:v>24024</c:v>
                </c:pt>
                <c:pt idx="6">
                  <c:v>25008</c:v>
                </c:pt>
                <c:pt idx="7">
                  <c:v>25798</c:v>
                </c:pt>
                <c:pt idx="8">
                  <c:v>25455</c:v>
                </c:pt>
                <c:pt idx="9">
                  <c:v>25551</c:v>
                </c:pt>
                <c:pt idx="10">
                  <c:v>23279</c:v>
                </c:pt>
                <c:pt idx="11">
                  <c:v>23797</c:v>
                </c:pt>
                <c:pt idx="12">
                  <c:v>22927</c:v>
                </c:pt>
                <c:pt idx="13">
                  <c:v>23458</c:v>
                </c:pt>
                <c:pt idx="14">
                  <c:v>23413</c:v>
                </c:pt>
                <c:pt idx="15">
                  <c:v>23227</c:v>
                </c:pt>
                <c:pt idx="16">
                  <c:v>23037</c:v>
                </c:pt>
                <c:pt idx="17">
                  <c:v>24866</c:v>
                </c:pt>
                <c:pt idx="18">
                  <c:v>25362</c:v>
                </c:pt>
                <c:pt idx="19">
                  <c:v>24893</c:v>
                </c:pt>
                <c:pt idx="20">
                  <c:v>24422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A6-491C-8606-1F4ADEAB5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764272"/>
        <c:axId val="32576296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Boats per 1,000 residents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Sheet1!$C$2:$C$22</c:f>
              <c:numCache>
                <c:formatCode>_(* #,##0.00_);_(* \(#,##0.00\);_(* "-"??_);_(@_)</c:formatCode>
                <c:ptCount val="21"/>
                <c:pt idx="0">
                  <c:v>3.9958323156773083</c:v>
                </c:pt>
                <c:pt idx="1">
                  <c:v>3.9488603821085206</c:v>
                </c:pt>
                <c:pt idx="2">
                  <c:v>3.8940037105770746</c:v>
                </c:pt>
                <c:pt idx="3">
                  <c:v>3.9409911378573539</c:v>
                </c:pt>
                <c:pt idx="4">
                  <c:v>3.8134722546248532</c:v>
                </c:pt>
                <c:pt idx="5">
                  <c:v>3.8140499569959676</c:v>
                </c:pt>
                <c:pt idx="6">
                  <c:v>3.8951708105917744</c:v>
                </c:pt>
                <c:pt idx="7">
                  <c:v>3.9536643654964854</c:v>
                </c:pt>
                <c:pt idx="8">
                  <c:v>3.8520063838436971</c:v>
                </c:pt>
                <c:pt idx="9">
                  <c:v>3.8294951795369512</c:v>
                </c:pt>
                <c:pt idx="10">
                  <c:v>3.4617981304297394</c:v>
                </c:pt>
                <c:pt idx="11">
                  <c:v>3.5161571536222462</c:v>
                </c:pt>
                <c:pt idx="12">
                  <c:v>3.3628297815854742</c:v>
                </c:pt>
                <c:pt idx="13">
                  <c:v>3.4084040451005464</c:v>
                </c:pt>
                <c:pt idx="14">
                  <c:v>3.3599926523032591</c:v>
                </c:pt>
                <c:pt idx="15">
                  <c:v>3.2892864173019269</c:v>
                </c:pt>
                <c:pt idx="16">
                  <c:v>3.2068432701811047</c:v>
                </c:pt>
                <c:pt idx="17">
                  <c:v>3.4015019903423935</c:v>
                </c:pt>
                <c:pt idx="18">
                  <c:v>3.4145756956851301</c:v>
                </c:pt>
                <c:pt idx="19">
                  <c:v>3.2986545920510548</c:v>
                </c:pt>
                <c:pt idx="20">
                  <c:v>3.1898330764609075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A6-491C-8606-1F4ADEAB5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260584"/>
        <c:axId val="472258616"/>
      </c:lineChart>
      <c:catAx>
        <c:axId val="32576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54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762960"/>
        <c:crosses val="autoZero"/>
        <c:auto val="1"/>
        <c:lblAlgn val="ctr"/>
        <c:lblOffset val="100"/>
        <c:noMultiLvlLbl val="0"/>
      </c:catAx>
      <c:valAx>
        <c:axId val="3257629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Boats 26+ ft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764272"/>
        <c:crosses val="autoZero"/>
        <c:crossBetween val="between"/>
      </c:valAx>
      <c:valAx>
        <c:axId val="472258616"/>
        <c:scaling>
          <c:orientation val="minMax"/>
          <c:min val="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Boats per 1,000 Residents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260584"/>
        <c:crosses val="max"/>
        <c:crossBetween val="between"/>
      </c:valAx>
      <c:catAx>
        <c:axId val="472260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2258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Kingston</c:v>
                </c:pt>
                <c:pt idx="1">
                  <c:v>Edmonds</c:v>
                </c:pt>
                <c:pt idx="2">
                  <c:v>Anacortes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6.1</c:v>
                </c:pt>
                <c:pt idx="1">
                  <c:v>12.69</c:v>
                </c:pt>
                <c:pt idx="2">
                  <c:v>9.8800000000000008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5-4E3A-BDCD-41CBBD7ED7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Kingston</c:v>
                </c:pt>
                <c:pt idx="1">
                  <c:v>Edmonds</c:v>
                </c:pt>
                <c:pt idx="2">
                  <c:v>Anacortes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11.6</c:v>
                </c:pt>
                <c:pt idx="1">
                  <c:v>16.21</c:v>
                </c:pt>
                <c:pt idx="2">
                  <c:v>14.71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75-4E3A-BDCD-41CBBD7ED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2627904"/>
        <c:axId val="632626592"/>
      </c:barChart>
      <c:catAx>
        <c:axId val="63262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626592"/>
        <c:crosses val="autoZero"/>
        <c:auto val="1"/>
        <c:lblAlgn val="ctr"/>
        <c:lblOffset val="100"/>
        <c:noMultiLvlLbl val="0"/>
      </c:catAx>
      <c:valAx>
        <c:axId val="632626592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$/ft/mo.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62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Kingston</c:v>
                </c:pt>
                <c:pt idx="1">
                  <c:v>Edmonds</c:v>
                </c:pt>
                <c:pt idx="2">
                  <c:v>Anacortes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10.08</c:v>
                </c:pt>
                <c:pt idx="1">
                  <c:v>18.829999999999998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5-44C5-A20F-9A782B6A48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Kingston</c:v>
                </c:pt>
                <c:pt idx="1">
                  <c:v>Edmonds</c:v>
                </c:pt>
                <c:pt idx="2">
                  <c:v>Anacortes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16.329999999999998</c:v>
                </c:pt>
                <c:pt idx="1">
                  <c:v>24.09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D5-44C5-A20F-9A782B6A4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2627904"/>
        <c:axId val="632626592"/>
      </c:barChart>
      <c:catAx>
        <c:axId val="63262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626592"/>
        <c:crosses val="autoZero"/>
        <c:auto val="1"/>
        <c:lblAlgn val="ctr"/>
        <c:lblOffset val="100"/>
        <c:noMultiLvlLbl val="0"/>
      </c:catAx>
      <c:valAx>
        <c:axId val="632626592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$/ft/mo.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62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r">
              <a:defRPr sz="1100"/>
            </a:lvl1pPr>
          </a:lstStyle>
          <a:p>
            <a:fld id="{17149494-BE44-484C-88A1-128E661AC1FD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r">
              <a:defRPr sz="1100"/>
            </a:lvl1pPr>
          </a:lstStyle>
          <a:p>
            <a:fld id="{97391BE7-6573-4CC1-A95B-1996C1542E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r">
              <a:defRPr sz="1100"/>
            </a:lvl1pPr>
          </a:lstStyle>
          <a:p>
            <a:fld id="{22B610B2-DC73-4CB4-A33A-8FE4B37566BA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4" tIns="46147" rIns="92294" bIns="461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294" tIns="46147" rIns="92294" bIns="4614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r">
              <a:defRPr sz="1100"/>
            </a:lvl1pPr>
          </a:lstStyle>
          <a:p>
            <a:fld id="{F293DB61-AB03-481F-BF1A-D82A095132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AC3D-36C0-48D6-8990-2CA7CEB56B0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2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AC3D-36C0-48D6-8990-2CA7CEB56B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7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AC3D-36C0-48D6-8990-2CA7CEB56B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0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AC3D-36C0-48D6-8990-2CA7CEB56B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0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AC3D-36C0-48D6-8990-2CA7CEB56B0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78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AC3D-36C0-48D6-8990-2CA7CEB56B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3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AC3D-36C0-48D6-8990-2CA7CEB56B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2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AC3D-36C0-48D6-8990-2CA7CEB56B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BST Associates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AC3D-36C0-48D6-8990-2CA7CEB56B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3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BST Associates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96AC3D-36C0-48D6-8990-2CA7CEB56B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4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AC3D-36C0-48D6-8990-2CA7CEB56B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8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BST Associates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96AC3D-36C0-48D6-8990-2CA7CEB56B0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39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00200"/>
            <a:ext cx="6858000" cy="9906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Marina Rates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71800"/>
            <a:ext cx="6858000" cy="1066800"/>
          </a:xfrm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Port of KINGSTON Commission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August 24, 2022</a:t>
            </a:r>
          </a:p>
        </p:txBody>
      </p:sp>
      <p:pic>
        <p:nvPicPr>
          <p:cNvPr id="5" name="Picture 4" descr="BST LOGO 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5486400"/>
            <a:ext cx="1828800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69CB8-ABAD-4552-A804-234090DF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Elliott Bay Marina Sells for $80.5 million </a:t>
            </a:r>
            <a:r>
              <a:rPr lang="en-US" sz="1800" dirty="0">
                <a:solidFill>
                  <a:schemeClr val="tx1"/>
                </a:solidFill>
              </a:rPr>
              <a:t>Source: Trade Only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3215394-0599-45F4-BD08-603EAD6C44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8" y="1930482"/>
            <a:ext cx="3703638" cy="2290964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1AFB84-3162-4701-B514-31699C42D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9" y="1930481"/>
            <a:ext cx="3893573" cy="4241719"/>
          </a:xfrm>
        </p:spPr>
        <p:txBody>
          <a:bodyPr>
            <a:normAutofit/>
          </a:bodyPr>
          <a:lstStyle/>
          <a:p>
            <a:r>
              <a:rPr lang="en-US" dirty="0"/>
              <a:t>Southern Marinas Holdings II acquired Elliott Bay Marina in July 2021 for $80.5 million</a:t>
            </a:r>
          </a:p>
          <a:p>
            <a:r>
              <a:rPr lang="en-US" dirty="0"/>
              <a:t>Rates in 2022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Eliminated loyalty rate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Rates increased 9% to 15%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610AC7-CEEC-4333-A6BC-4C4E2A28990B}"/>
              </a:ext>
            </a:extLst>
          </p:cNvPr>
          <p:cNvSpPr txBox="1"/>
          <p:nvPr/>
        </p:nvSpPr>
        <p:spPr>
          <a:xfrm>
            <a:off x="427703" y="4365526"/>
            <a:ext cx="3893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Elliott Bay Marina is one of the largest facilities on the West Coast, with more than 1,200 slips for vessels to 300 feet, hundreds of moorings, repair facilities, two restaurants, a Freedom Boat Club and more.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97EB2B0-E9DC-602A-2855-DD7BB292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373411F-E534-7852-AD25-0085F900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4F96AC3D-36C0-48D6-8990-2CA7CEB56B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9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52A5B-2BA1-6408-58EB-8C102BE2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Moorage Rate Comparisons</a:t>
            </a:r>
            <a:br>
              <a:rPr lang="en-US" dirty="0"/>
            </a:br>
            <a:r>
              <a:rPr lang="en-US" sz="2200" dirty="0"/>
              <a:t>40 foot slips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1ACC3-493B-AD0B-B28D-EC4B0CE48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Open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9303BE1-AF12-854E-973B-F4B44CF6A3E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9456857"/>
              </p:ext>
            </p:extLst>
          </p:nvPr>
        </p:nvGraphicFramePr>
        <p:xfrm>
          <a:off x="822325" y="2582863"/>
          <a:ext cx="3703638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09559F-4C31-552F-F9DC-863A2ED1A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Covered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CB5DB9-0738-FF28-5B5A-E48B7D3ED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9904C6-01BC-559C-9F80-E31C59E9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AC3D-36C0-48D6-8990-2CA7CEB56B03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2" name="Content Placeholder 10">
            <a:extLst>
              <a:ext uri="{FF2B5EF4-FFF2-40B4-BE49-F238E27FC236}">
                <a16:creationId xmlns:a16="http://schemas.microsoft.com/office/drawing/2014/main" id="{D554A96E-3B1F-4A33-4B47-FC891022980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46704523"/>
              </p:ext>
            </p:extLst>
          </p:nvPr>
        </p:nvGraphicFramePr>
        <p:xfrm>
          <a:off x="4664075" y="2582863"/>
          <a:ext cx="3702050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132DD93-6FB7-54EB-F85B-D6849E1010AE}"/>
              </a:ext>
            </a:extLst>
          </p:cNvPr>
          <p:cNvSpPr txBox="1"/>
          <p:nvPr/>
        </p:nvSpPr>
        <p:spPr>
          <a:xfrm>
            <a:off x="762000" y="5943600"/>
            <a:ext cx="3683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Kingston: 46% lower in 2015, 25% lower in 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C6298B-E7E3-6342-72A5-C70B22EDD8D1}"/>
              </a:ext>
            </a:extLst>
          </p:cNvPr>
          <p:cNvSpPr txBox="1"/>
          <p:nvPr/>
        </p:nvSpPr>
        <p:spPr>
          <a:xfrm>
            <a:off x="5003099" y="5940623"/>
            <a:ext cx="3775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Kingston: 42% lower in 2015, 32% lower in 2022</a:t>
            </a:r>
          </a:p>
        </p:txBody>
      </p:sp>
    </p:spTree>
    <p:extLst>
      <p:ext uri="{BB962C8B-B14F-4D97-AF65-F5344CB8AC3E}">
        <p14:creationId xmlns:p14="http://schemas.microsoft.com/office/powerpoint/2010/main" val="326078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Marina Rates - Findings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Needs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Fund capital repair and replacement of the marina.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Fund other capital requirements (seawall, breakwater, dredging, replace and upgrade bathrooms; and other dock improvements).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Operating expenses go up as the docks get older.</a:t>
            </a:r>
          </a:p>
          <a:p>
            <a:r>
              <a:rPr lang="en-US" dirty="0"/>
              <a:t>Costs are increasing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In-water work, permitting takes longer and costs more, environmental mitigation.</a:t>
            </a:r>
          </a:p>
          <a:p>
            <a:r>
              <a:rPr lang="en-US" dirty="0"/>
              <a:t>Demand is strong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Wait lists demonstrate that there is mo.re demand than supply.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Occupancy is high.</a:t>
            </a:r>
          </a:p>
          <a:p>
            <a:r>
              <a:rPr lang="en-US" dirty="0"/>
              <a:t>Financial capacity is limited.</a:t>
            </a:r>
          </a:p>
          <a:p>
            <a:r>
              <a:rPr lang="en-US" dirty="0"/>
              <a:t>Therefore, net operating income from the marina must increase for the marina to be sustainable.</a:t>
            </a:r>
          </a:p>
          <a:p>
            <a:r>
              <a:rPr lang="en-US" dirty="0"/>
              <a:t>Increase rates...</a:t>
            </a:r>
          </a:p>
          <a:p>
            <a:pPr lvl="1"/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733FEFC-5F83-C476-5379-78FC8EEA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849AB5-9697-C7D4-F791-96D790C8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4F96AC3D-36C0-48D6-8990-2CA7CEB56B0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Marina Rates – Kingston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Based on competitive marina rates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Kingston has had very low rates historically,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Playing catch up now</a:t>
            </a:r>
          </a:p>
          <a:p>
            <a:r>
              <a:rPr lang="en-US" sz="2800" dirty="0"/>
              <a:t>CPI or other index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CPI +1% has been low for most marinas until now</a:t>
            </a:r>
          </a:p>
          <a:p>
            <a:r>
              <a:rPr lang="en-US" sz="2800" dirty="0"/>
              <a:t>Set rates to cover costs and required ROI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Demand and capital expenditures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Kingston has a cash flow model that tracks financial capability to meet capital needs</a:t>
            </a:r>
          </a:p>
          <a:p>
            <a:pPr lvl="1"/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30C0038-5960-D36F-0700-78C406339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B1B5EF-2741-D675-E3F9-73CD7F8A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4F96AC3D-36C0-48D6-8990-2CA7CEB56B0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1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84776"/>
          </a:xfrm>
        </p:spPr>
        <p:txBody>
          <a:bodyPr>
            <a:normAutofit/>
          </a:bodyPr>
          <a:lstStyle/>
          <a:p>
            <a:r>
              <a:rPr lang="en-US" sz="3600" dirty="0">
                <a:cs typeface="Arial" pitchFamily="34" charset="0"/>
              </a:rPr>
              <a:t>State of the boating industry</a:t>
            </a:r>
          </a:p>
          <a:p>
            <a:pPr lvl="1"/>
            <a:r>
              <a:rPr lang="en-US" sz="3300" dirty="0">
                <a:solidFill>
                  <a:schemeClr val="tx1"/>
                </a:solidFill>
                <a:cs typeface="Arial" pitchFamily="34" charset="0"/>
              </a:rPr>
              <a:t>Trends in boating and marina occupancy </a:t>
            </a:r>
          </a:p>
          <a:p>
            <a:pPr lvl="1"/>
            <a:r>
              <a:rPr lang="en-US" sz="3300" dirty="0">
                <a:solidFill>
                  <a:schemeClr val="tx1"/>
                </a:solidFill>
                <a:cs typeface="Arial" pitchFamily="34" charset="0"/>
              </a:rPr>
              <a:t>Future outlook</a:t>
            </a:r>
          </a:p>
          <a:p>
            <a:r>
              <a:rPr lang="en-US" sz="3600" dirty="0">
                <a:cs typeface="Arial" pitchFamily="34" charset="0"/>
              </a:rPr>
              <a:t>Rate setting strategies</a:t>
            </a:r>
          </a:p>
          <a:p>
            <a:r>
              <a:rPr lang="en-US" sz="3600" dirty="0">
                <a:cs typeface="Arial" pitchFamily="34" charset="0"/>
              </a:rPr>
              <a:t>Findings</a:t>
            </a:r>
          </a:p>
          <a:p>
            <a:endParaRPr lang="en-US" sz="3600" dirty="0">
              <a:cs typeface="Arial" pitchFamily="34" charset="0"/>
            </a:endParaRPr>
          </a:p>
          <a:p>
            <a:pPr lvl="1"/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9F13A3-1864-3F4D-8B71-4140DE68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CF691-EDBC-2B5E-5BB6-16B280D9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AC3D-36C0-48D6-8990-2CA7CEB56B0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277C-E4C9-3A8E-71DF-642C74B6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Trends &amp; Future Prospects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A6C2D-BEA4-A442-7F11-5D7B6ED8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A2AE-86F9-7883-0BC2-FD9B75F1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AC3D-36C0-48D6-8990-2CA7CEB56B0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5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52E78-A6C4-44A8-B81C-96EC303F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New Boat Sales Washington State </a:t>
            </a:r>
            <a:r>
              <a:rPr lang="en-US" sz="2400" dirty="0">
                <a:solidFill>
                  <a:schemeClr val="tx1"/>
                </a:solidFill>
              </a:rPr>
              <a:t>(Over 26 feet)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Source: NMTA/Sea Grant DOL database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1C883B3-8289-446E-8F0D-91EE7830B4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84215"/>
              </p:ext>
            </p:extLst>
          </p:nvPr>
        </p:nvGraphicFramePr>
        <p:xfrm>
          <a:off x="1143000" y="2016124"/>
          <a:ext cx="6872288" cy="369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9106B-394D-556E-F90D-B353DB679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B0A8B-6EA5-CEB2-6371-DADF16B2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AC3D-36C0-48D6-8990-2CA7CEB56B0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6D12E-4C9B-46B8-BCD7-669B879F166C}"/>
              </a:ext>
            </a:extLst>
          </p:cNvPr>
          <p:cNvSpPr txBox="1"/>
          <p:nvPr/>
        </p:nvSpPr>
        <p:spPr>
          <a:xfrm>
            <a:off x="2133600" y="2054423"/>
            <a:ext cx="1332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517 boats/year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DB1E61-61E7-4D6E-9635-F37A66AEF862}"/>
              </a:ext>
            </a:extLst>
          </p:cNvPr>
          <p:cNvSpPr txBox="1"/>
          <p:nvPr/>
        </p:nvSpPr>
        <p:spPr>
          <a:xfrm>
            <a:off x="4038600" y="3657600"/>
            <a:ext cx="1256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144 boats/year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A0EA1C-18A8-40B6-895B-D7647A1C5A9B}"/>
              </a:ext>
            </a:extLst>
          </p:cNvPr>
          <p:cNvSpPr txBox="1"/>
          <p:nvPr/>
        </p:nvSpPr>
        <p:spPr>
          <a:xfrm>
            <a:off x="6363309" y="2514600"/>
            <a:ext cx="1256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399 boats/year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1C67F-9485-41C5-989E-ADB7E64D4555}"/>
              </a:ext>
            </a:extLst>
          </p:cNvPr>
          <p:cNvSpPr txBox="1"/>
          <p:nvPr/>
        </p:nvSpPr>
        <p:spPr>
          <a:xfrm>
            <a:off x="6629400" y="4114800"/>
            <a:ext cx="166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Sales down 2.9% </a:t>
            </a:r>
          </a:p>
          <a:p>
            <a:r>
              <a:rPr lang="en-US" sz="1200" dirty="0"/>
              <a:t>in Q1-Q2 2022 vs 2021</a:t>
            </a:r>
          </a:p>
          <a:p>
            <a:r>
              <a:rPr lang="en-US" sz="1200" dirty="0"/>
              <a:t>for &gt;26 ft boats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2C4253-7C3F-4435-B8F9-A8C4395827B6}"/>
              </a:ext>
            </a:extLst>
          </p:cNvPr>
          <p:cNvCxnSpPr>
            <a:cxnSpLocks/>
          </p:cNvCxnSpPr>
          <p:nvPr/>
        </p:nvCxnSpPr>
        <p:spPr>
          <a:xfrm flipV="1">
            <a:off x="7772400" y="3861619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468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3D67-E769-4BB2-A333-0290F4FD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Washington State Boats (26+ft)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Per 1,000 Residents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Sources: DOL, OFM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A924156-58B9-4929-A969-C7FE7C7EC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773147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E00DD-8F18-C7FF-D5A2-608D3D89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E8334-D078-5306-5331-3DAB6125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AC3D-36C0-48D6-8990-2CA7CEB56B0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43B3F-D7EC-446D-AFAA-0399DECE7EE9}"/>
              </a:ext>
            </a:extLst>
          </p:cNvPr>
          <p:cNvSpPr txBox="1"/>
          <p:nvPr/>
        </p:nvSpPr>
        <p:spPr>
          <a:xfrm>
            <a:off x="2844789" y="2054423"/>
            <a:ext cx="32512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Fleet size stable at +/- 25,000 boats 26+ 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AD2BB-4A05-481C-B72E-AB0C657858A5}"/>
              </a:ext>
            </a:extLst>
          </p:cNvPr>
          <p:cNvSpPr txBox="1"/>
          <p:nvPr/>
        </p:nvSpPr>
        <p:spPr>
          <a:xfrm>
            <a:off x="2438400" y="3657600"/>
            <a:ext cx="21336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Boats per 1,000 persons, </a:t>
            </a:r>
          </a:p>
          <a:p>
            <a:r>
              <a:rPr lang="en-US" sz="1400" dirty="0"/>
              <a:t>down from 4.0 in 2000 </a:t>
            </a:r>
          </a:p>
          <a:p>
            <a:r>
              <a:rPr lang="en-US" sz="1400" dirty="0"/>
              <a:t>to 3.2 in 2020</a:t>
            </a:r>
          </a:p>
        </p:txBody>
      </p:sp>
    </p:spTree>
    <p:extLst>
      <p:ext uri="{BB962C8B-B14F-4D97-AF65-F5344CB8AC3E}">
        <p14:creationId xmlns:p14="http://schemas.microsoft.com/office/powerpoint/2010/main" val="320956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AE89-60E0-4095-B120-C8060807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Boating/Marina Findings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64394D-F2DC-4685-B31F-71616D68B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48480"/>
          </a:xfrm>
        </p:spPr>
        <p:txBody>
          <a:bodyPr>
            <a:normAutofit/>
          </a:bodyPr>
          <a:lstStyle/>
          <a:p>
            <a:r>
              <a:rPr lang="en-US" dirty="0"/>
              <a:t>Demand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Fleet size has remained stable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Boating sales “boom” occurred during Covid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Downturn in sales is possible</a:t>
            </a:r>
          </a:p>
          <a:p>
            <a:pPr lvl="2"/>
            <a:r>
              <a:rPr lang="en-US" dirty="0"/>
              <a:t>Aging boaters,</a:t>
            </a:r>
          </a:p>
          <a:p>
            <a:pPr lvl="2"/>
            <a:r>
              <a:rPr lang="en-US" dirty="0"/>
              <a:t>Growth in boat sharing/clubs,</a:t>
            </a:r>
          </a:p>
          <a:p>
            <a:pPr lvl="2"/>
            <a:r>
              <a:rPr lang="en-US" dirty="0"/>
              <a:t>Ability to retain new boaters. </a:t>
            </a:r>
          </a:p>
          <a:p>
            <a:r>
              <a:rPr lang="en-US" dirty="0"/>
              <a:t>Supply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Moorage supply has not grown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No new marinas being developed</a:t>
            </a:r>
          </a:p>
          <a:p>
            <a:pPr lvl="2"/>
            <a:r>
              <a:rPr lang="en-US" dirty="0"/>
              <a:t>St</a:t>
            </a:r>
            <a:r>
              <a:rPr lang="en-US" dirty="0">
                <a:solidFill>
                  <a:schemeClr val="tx1"/>
                </a:solidFill>
              </a:rPr>
              <a:t>eady or declining supply as older, marginal marinas close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Sale of marinas to private equity or REIT companies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FA28D-F696-2DE5-1211-2F6ABC39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6B111-358F-64FA-F3B9-19E469A0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AC3D-36C0-48D6-8990-2CA7CEB56B0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3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277C-E4C9-3A8E-71DF-642C74B6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Rate Setting Strategies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89B20C3-71B6-7290-21CC-ED069D2F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FED31A-1767-85A3-DFF6-0F6EE5FD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4F96AC3D-36C0-48D6-8990-2CA7CEB56B0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5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Marina Rates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Base on competitive marina rates</a:t>
            </a:r>
          </a:p>
          <a:p>
            <a:pPr lvl="1"/>
            <a:r>
              <a:rPr lang="en-US" sz="3000" dirty="0"/>
              <a:t>Average or percentile of Puget Sound marinas</a:t>
            </a:r>
          </a:p>
          <a:p>
            <a:r>
              <a:rPr lang="en-US" sz="3200" dirty="0"/>
              <a:t>Increase at CPI or other index</a:t>
            </a:r>
          </a:p>
          <a:p>
            <a:r>
              <a:rPr lang="en-US" sz="3200" dirty="0"/>
              <a:t>Set to cover costs and ROI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Demand and capital expenditures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Market comparison and ROI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5E013C5-DB50-4EB4-03B7-8EA5F032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F47F1F-13C4-964B-2D8B-FF2E3E24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4F96AC3D-36C0-48D6-8990-2CA7CEB56B0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EAEB-44FD-2D83-C995-DB2BE0EB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2022 Rate Increases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0DF8EE1-D996-D550-7906-1AEC8D0DE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257048"/>
              </p:ext>
            </p:extLst>
          </p:nvPr>
        </p:nvGraphicFramePr>
        <p:xfrm>
          <a:off x="822325" y="1846263"/>
          <a:ext cx="7543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88688266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7981214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850365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Marina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Covered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4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Kingston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10%-14%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10%-11%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90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Shilshole Bay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5.0%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410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Elliott Bay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9%-15%+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31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Everett C/S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3%-19%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7%-19%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20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Edmonds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6.5%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6.5%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098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 Sante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3%-7%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84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Anacortes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8%-10%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067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8CA8A69-893D-CFB4-35A8-0C7E9EB9EFFB}"/>
              </a:ext>
            </a:extLst>
          </p:cNvPr>
          <p:cNvSpPr txBox="1"/>
          <p:nvPr/>
        </p:nvSpPr>
        <p:spPr>
          <a:xfrm>
            <a:off x="533400" y="5105400"/>
            <a:ext cx="800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Kingston 2022 rate increases were slightly higher than most competitors, but playing catch up for low historic rates.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8901BBA-5D44-3A27-1D69-89C6C720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/>
              <a:t>BST Associates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87FC29-7755-1A5B-8D9F-F4B93287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4F96AC3D-36C0-48D6-8990-2CA7CEB56B0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334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93992</TotalTime>
  <Words>643</Words>
  <Application>Microsoft Office PowerPoint</Application>
  <PresentationFormat>On-screen Show (4:3)</PresentationFormat>
  <Paragraphs>134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Retrospect</vt:lpstr>
      <vt:lpstr>Marina Rates 2023</vt:lpstr>
      <vt:lpstr>Agenda</vt:lpstr>
      <vt:lpstr>Trends &amp; Future Prospects</vt:lpstr>
      <vt:lpstr>New Boat Sales Washington State (Over 26 feet) Source: NMTA/Sea Grant DOL database</vt:lpstr>
      <vt:lpstr>Washington State Boats (26+ft)  Per 1,000 Residents Sources: DOL, OFM</vt:lpstr>
      <vt:lpstr>Boating/Marina Findings</vt:lpstr>
      <vt:lpstr>Rate Setting Strategies</vt:lpstr>
      <vt:lpstr>Marina Rates</vt:lpstr>
      <vt:lpstr>2022 Rate Increases</vt:lpstr>
      <vt:lpstr>Elliott Bay Marina Sells for $80.5 million Source: Trade Only</vt:lpstr>
      <vt:lpstr>Moorage Rate Comparisons 40 foot slips</vt:lpstr>
      <vt:lpstr>Marina Rates - Findings</vt:lpstr>
      <vt:lpstr>Marina Rates – Kingston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Impacts</dc:title>
  <dc:creator>Brian Winningham</dc:creator>
  <cp:lastModifiedBy>Kris Williams</cp:lastModifiedBy>
  <cp:revision>663</cp:revision>
  <cp:lastPrinted>2018-10-24T20:30:43Z</cp:lastPrinted>
  <dcterms:created xsi:type="dcterms:W3CDTF">2015-04-21T21:39:19Z</dcterms:created>
  <dcterms:modified xsi:type="dcterms:W3CDTF">2022-09-13T18:16:22Z</dcterms:modified>
</cp:coreProperties>
</file>